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3" r:id="rId3"/>
    <p:sldId id="316" r:id="rId4"/>
    <p:sldId id="317" r:id="rId5"/>
    <p:sldId id="315" r:id="rId6"/>
    <p:sldId id="326" r:id="rId7"/>
    <p:sldId id="318" r:id="rId8"/>
    <p:sldId id="325" r:id="rId9"/>
    <p:sldId id="319" r:id="rId10"/>
    <p:sldId id="323" r:id="rId11"/>
    <p:sldId id="320" r:id="rId12"/>
    <p:sldId id="324" r:id="rId13"/>
    <p:sldId id="321" r:id="rId14"/>
    <p:sldId id="32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99CC"/>
    <a:srgbClr val="FB673F"/>
    <a:srgbClr val="FFFF99"/>
    <a:srgbClr val="FFFF00"/>
    <a:srgbClr val="00CCFF"/>
    <a:srgbClr val="FF7C8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>
        <p:scale>
          <a:sx n="107" d="100"/>
          <a:sy n="107" d="100"/>
        </p:scale>
        <p:origin x="-498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C5B94-14D0-46BB-91F3-28055D1D8FA3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</dgm:pt>
    <dgm:pt modelId="{1E96E4AC-CA8B-49F3-A36C-EFEA1EA2622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+mj-lt"/>
              <a:cs typeface="Aharoni" pitchFamily="2" charset="-79"/>
            </a:rPr>
            <a:t>создание речевой РППС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  <a:latin typeface="+mj-lt"/>
            <a:cs typeface="Aharoni" pitchFamily="2" charset="-79"/>
          </a:endParaRPr>
        </a:p>
      </dgm:t>
    </dgm:pt>
    <dgm:pt modelId="{6FF8631C-3059-416A-9728-462175B724CA}" type="parTrans" cxnId="{003EED89-FB03-4BD1-9B60-4139B2877755}">
      <dgm:prSet/>
      <dgm:spPr/>
      <dgm:t>
        <a:bodyPr/>
        <a:lstStyle/>
        <a:p>
          <a:endParaRPr lang="ru-RU"/>
        </a:p>
      </dgm:t>
    </dgm:pt>
    <dgm:pt modelId="{7E5EC3E4-A8AE-4715-AD61-AC8BE387B008}" type="sibTrans" cxnId="{003EED89-FB03-4BD1-9B60-4139B2877755}">
      <dgm:prSet/>
      <dgm:spPr/>
      <dgm:t>
        <a:bodyPr/>
        <a:lstStyle/>
        <a:p>
          <a:endParaRPr lang="ru-RU"/>
        </a:p>
      </dgm:t>
    </dgm:pt>
    <dgm:pt modelId="{138C2093-59D8-4A00-87B4-BF8E15AF78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  <a:cs typeface="Aharoni" pitchFamily="2" charset="-79"/>
            </a:rPr>
            <a:t>целенаправленная работа воспитателей и узких специалистов</a:t>
          </a:r>
          <a:endParaRPr lang="ru-RU" sz="1600" b="1" dirty="0">
            <a:solidFill>
              <a:schemeClr val="tx1"/>
            </a:solidFill>
            <a:latin typeface="+mj-lt"/>
            <a:cs typeface="Aharoni" pitchFamily="2" charset="-79"/>
          </a:endParaRPr>
        </a:p>
      </dgm:t>
    </dgm:pt>
    <dgm:pt modelId="{21212B84-192E-43E9-AC5E-76B24977DB79}" type="parTrans" cxnId="{0F152EF7-8925-4692-BA2E-C6F5A0963459}">
      <dgm:prSet/>
      <dgm:spPr/>
      <dgm:t>
        <a:bodyPr/>
        <a:lstStyle/>
        <a:p>
          <a:endParaRPr lang="ru-RU"/>
        </a:p>
      </dgm:t>
    </dgm:pt>
    <dgm:pt modelId="{DDCAED7D-A5E3-45FE-AECE-BCC276F63058}" type="sibTrans" cxnId="{0F152EF7-8925-4692-BA2E-C6F5A0963459}">
      <dgm:prSet/>
      <dgm:spPr/>
      <dgm:t>
        <a:bodyPr/>
        <a:lstStyle/>
        <a:p>
          <a:endParaRPr lang="ru-RU"/>
        </a:p>
      </dgm:t>
    </dgm:pt>
    <dgm:pt modelId="{074925D0-A34C-43C5-B8BC-C176463859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+mj-lt"/>
              <a:cs typeface="Aharoni" pitchFamily="2" charset="-79"/>
            </a:rPr>
            <a:t>профессиональный рост педагогов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+mn-lt"/>
          </a:endParaRPr>
        </a:p>
      </dgm:t>
    </dgm:pt>
    <dgm:pt modelId="{D864D916-422F-4448-9EA6-214ECFDA7088}" type="parTrans" cxnId="{2D9BFEB6-B618-4EDA-BA4E-41A28AC6B2ED}">
      <dgm:prSet/>
      <dgm:spPr/>
      <dgm:t>
        <a:bodyPr/>
        <a:lstStyle/>
        <a:p>
          <a:endParaRPr lang="ru-RU"/>
        </a:p>
      </dgm:t>
    </dgm:pt>
    <dgm:pt modelId="{C80CD9C5-240C-49D3-AA19-BA724DEE1B94}" type="sibTrans" cxnId="{2D9BFEB6-B618-4EDA-BA4E-41A28AC6B2ED}">
      <dgm:prSet/>
      <dgm:spPr/>
      <dgm:t>
        <a:bodyPr/>
        <a:lstStyle/>
        <a:p>
          <a:endParaRPr lang="ru-RU"/>
        </a:p>
      </dgm:t>
    </dgm:pt>
    <dgm:pt modelId="{0347C36D-9A78-4EBB-A0C2-5ACACD43D714}" type="pres">
      <dgm:prSet presAssocID="{25CC5B94-14D0-46BB-91F3-28055D1D8FA3}" presName="cycle" presStyleCnt="0">
        <dgm:presLayoutVars>
          <dgm:dir/>
          <dgm:resizeHandles val="exact"/>
        </dgm:presLayoutVars>
      </dgm:prSet>
      <dgm:spPr/>
    </dgm:pt>
    <dgm:pt modelId="{CBCAA750-FB84-4ED7-BF05-5AA8FE64A22D}" type="pres">
      <dgm:prSet presAssocID="{1E96E4AC-CA8B-49F3-A36C-EFEA1EA2622A}" presName="node" presStyleLbl="node1" presStyleIdx="0" presStyleCnt="3" custScaleX="141427" custScaleY="129161" custRadScaleRad="108437" custRadScaleInc="-5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4918-7BE7-48FB-BC74-A6CFE934D43F}" type="pres">
      <dgm:prSet presAssocID="{7E5EC3E4-A8AE-4715-AD61-AC8BE387B00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125A4BC-5A5A-4B63-8769-5997CC3A3B84}" type="pres">
      <dgm:prSet presAssocID="{7E5EC3E4-A8AE-4715-AD61-AC8BE387B00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AD15435-C48B-417A-8909-31BDF1E885FB}" type="pres">
      <dgm:prSet presAssocID="{138C2093-59D8-4A00-87B4-BF8E15AF78EA}" presName="node" presStyleLbl="node1" presStyleIdx="1" presStyleCnt="3" custScaleX="141427" custScaleY="129161" custRadScaleRad="89055" custRadScaleInc="-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82ED5-03DD-4D79-A3B0-8E320BDAABCA}" type="pres">
      <dgm:prSet presAssocID="{DDCAED7D-A5E3-45FE-AECE-BCC276F6305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EF12E2D-A3D9-4BB2-9BF1-6907E46DDCB9}" type="pres">
      <dgm:prSet presAssocID="{DDCAED7D-A5E3-45FE-AECE-BCC276F6305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E7434F5-A127-4F39-BFD1-9A319184BA30}" type="pres">
      <dgm:prSet presAssocID="{074925D0-A34C-43C5-B8BC-C176463859A5}" presName="node" presStyleLbl="node1" presStyleIdx="2" presStyleCnt="3" custScaleX="141427" custScaleY="129161" custRadScaleRad="100589" custRadScaleInc="1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2A33-8935-4615-B9C8-92ABB7C0C205}" type="pres">
      <dgm:prSet presAssocID="{C80CD9C5-240C-49D3-AA19-BA724DEE1B9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39E02B9-2D65-44C2-B3F0-E733A98F14FD}" type="pres">
      <dgm:prSet presAssocID="{C80CD9C5-240C-49D3-AA19-BA724DEE1B9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7E69837-B0D4-4CEE-B9FD-3FEBBFBB6A8E}" type="presOf" srcId="{25CC5B94-14D0-46BB-91F3-28055D1D8FA3}" destId="{0347C36D-9A78-4EBB-A0C2-5ACACD43D714}" srcOrd="0" destOrd="0" presId="urn:microsoft.com/office/officeart/2005/8/layout/cycle2"/>
    <dgm:cxn modelId="{003EED89-FB03-4BD1-9B60-4139B2877755}" srcId="{25CC5B94-14D0-46BB-91F3-28055D1D8FA3}" destId="{1E96E4AC-CA8B-49F3-A36C-EFEA1EA2622A}" srcOrd="0" destOrd="0" parTransId="{6FF8631C-3059-416A-9728-462175B724CA}" sibTransId="{7E5EC3E4-A8AE-4715-AD61-AC8BE387B008}"/>
    <dgm:cxn modelId="{392F93E0-0A5D-441F-92AF-63EC88526102}" type="presOf" srcId="{C80CD9C5-240C-49D3-AA19-BA724DEE1B94}" destId="{C8D22A33-8935-4615-B9C8-92ABB7C0C205}" srcOrd="0" destOrd="0" presId="urn:microsoft.com/office/officeart/2005/8/layout/cycle2"/>
    <dgm:cxn modelId="{8FEBEDC3-F070-4B6A-A00F-42799C4B05E5}" type="presOf" srcId="{074925D0-A34C-43C5-B8BC-C176463859A5}" destId="{1E7434F5-A127-4F39-BFD1-9A319184BA30}" srcOrd="0" destOrd="0" presId="urn:microsoft.com/office/officeart/2005/8/layout/cycle2"/>
    <dgm:cxn modelId="{28AA535D-6BE9-4A00-BE24-C56CB1927343}" type="presOf" srcId="{138C2093-59D8-4A00-87B4-BF8E15AF78EA}" destId="{6AD15435-C48B-417A-8909-31BDF1E885FB}" srcOrd="0" destOrd="0" presId="urn:microsoft.com/office/officeart/2005/8/layout/cycle2"/>
    <dgm:cxn modelId="{D42B5F7A-8317-4CAD-A9E6-102A365E75EA}" type="presOf" srcId="{7E5EC3E4-A8AE-4715-AD61-AC8BE387B008}" destId="{EC004918-7BE7-48FB-BC74-A6CFE934D43F}" srcOrd="0" destOrd="0" presId="urn:microsoft.com/office/officeart/2005/8/layout/cycle2"/>
    <dgm:cxn modelId="{D19BB993-51C0-4F77-967E-C7BC6FC57261}" type="presOf" srcId="{DDCAED7D-A5E3-45FE-AECE-BCC276F63058}" destId="{BEF12E2D-A3D9-4BB2-9BF1-6907E46DDCB9}" srcOrd="1" destOrd="0" presId="urn:microsoft.com/office/officeart/2005/8/layout/cycle2"/>
    <dgm:cxn modelId="{2D9BFEB6-B618-4EDA-BA4E-41A28AC6B2ED}" srcId="{25CC5B94-14D0-46BB-91F3-28055D1D8FA3}" destId="{074925D0-A34C-43C5-B8BC-C176463859A5}" srcOrd="2" destOrd="0" parTransId="{D864D916-422F-4448-9EA6-214ECFDA7088}" sibTransId="{C80CD9C5-240C-49D3-AA19-BA724DEE1B94}"/>
    <dgm:cxn modelId="{42F08F51-E755-4C81-AD67-41065821AA4C}" type="presOf" srcId="{C80CD9C5-240C-49D3-AA19-BA724DEE1B94}" destId="{E39E02B9-2D65-44C2-B3F0-E733A98F14FD}" srcOrd="1" destOrd="0" presId="urn:microsoft.com/office/officeart/2005/8/layout/cycle2"/>
    <dgm:cxn modelId="{0F152EF7-8925-4692-BA2E-C6F5A0963459}" srcId="{25CC5B94-14D0-46BB-91F3-28055D1D8FA3}" destId="{138C2093-59D8-4A00-87B4-BF8E15AF78EA}" srcOrd="1" destOrd="0" parTransId="{21212B84-192E-43E9-AC5E-76B24977DB79}" sibTransId="{DDCAED7D-A5E3-45FE-AECE-BCC276F63058}"/>
    <dgm:cxn modelId="{A0ADDB68-2075-4B52-8D00-84490E02EB13}" type="presOf" srcId="{DDCAED7D-A5E3-45FE-AECE-BCC276F63058}" destId="{95E82ED5-03DD-4D79-A3B0-8E320BDAABCA}" srcOrd="0" destOrd="0" presId="urn:microsoft.com/office/officeart/2005/8/layout/cycle2"/>
    <dgm:cxn modelId="{F9E9EE33-FE77-4328-8387-069DA77DA0C4}" type="presOf" srcId="{7E5EC3E4-A8AE-4715-AD61-AC8BE387B008}" destId="{6125A4BC-5A5A-4B63-8769-5997CC3A3B84}" srcOrd="1" destOrd="0" presId="urn:microsoft.com/office/officeart/2005/8/layout/cycle2"/>
    <dgm:cxn modelId="{924BA599-E14E-4CD1-B19C-7238349AB641}" type="presOf" srcId="{1E96E4AC-CA8B-49F3-A36C-EFEA1EA2622A}" destId="{CBCAA750-FB84-4ED7-BF05-5AA8FE64A22D}" srcOrd="0" destOrd="0" presId="urn:microsoft.com/office/officeart/2005/8/layout/cycle2"/>
    <dgm:cxn modelId="{1939A4B4-E7A7-4EAD-8ABC-1226957A4BFD}" type="presParOf" srcId="{0347C36D-9A78-4EBB-A0C2-5ACACD43D714}" destId="{CBCAA750-FB84-4ED7-BF05-5AA8FE64A22D}" srcOrd="0" destOrd="0" presId="urn:microsoft.com/office/officeart/2005/8/layout/cycle2"/>
    <dgm:cxn modelId="{6A2C1C1D-2511-4EB6-A64D-C3F2F84940DC}" type="presParOf" srcId="{0347C36D-9A78-4EBB-A0C2-5ACACD43D714}" destId="{EC004918-7BE7-48FB-BC74-A6CFE934D43F}" srcOrd="1" destOrd="0" presId="urn:microsoft.com/office/officeart/2005/8/layout/cycle2"/>
    <dgm:cxn modelId="{82DAABD9-A8DA-4185-AF84-87385EDF9496}" type="presParOf" srcId="{EC004918-7BE7-48FB-BC74-A6CFE934D43F}" destId="{6125A4BC-5A5A-4B63-8769-5997CC3A3B84}" srcOrd="0" destOrd="0" presId="urn:microsoft.com/office/officeart/2005/8/layout/cycle2"/>
    <dgm:cxn modelId="{C2BE1A43-803F-41DA-89E1-C808AEBA3D9F}" type="presParOf" srcId="{0347C36D-9A78-4EBB-A0C2-5ACACD43D714}" destId="{6AD15435-C48B-417A-8909-31BDF1E885FB}" srcOrd="2" destOrd="0" presId="urn:microsoft.com/office/officeart/2005/8/layout/cycle2"/>
    <dgm:cxn modelId="{F7D80786-A6C6-487F-B395-1EEDEA669256}" type="presParOf" srcId="{0347C36D-9A78-4EBB-A0C2-5ACACD43D714}" destId="{95E82ED5-03DD-4D79-A3B0-8E320BDAABCA}" srcOrd="3" destOrd="0" presId="urn:microsoft.com/office/officeart/2005/8/layout/cycle2"/>
    <dgm:cxn modelId="{111AF5CE-2AAB-4E16-9F60-DC6F24EBA156}" type="presParOf" srcId="{95E82ED5-03DD-4D79-A3B0-8E320BDAABCA}" destId="{BEF12E2D-A3D9-4BB2-9BF1-6907E46DDCB9}" srcOrd="0" destOrd="0" presId="urn:microsoft.com/office/officeart/2005/8/layout/cycle2"/>
    <dgm:cxn modelId="{D5653614-AF7B-4024-988B-B0F9DD632428}" type="presParOf" srcId="{0347C36D-9A78-4EBB-A0C2-5ACACD43D714}" destId="{1E7434F5-A127-4F39-BFD1-9A319184BA30}" srcOrd="4" destOrd="0" presId="urn:microsoft.com/office/officeart/2005/8/layout/cycle2"/>
    <dgm:cxn modelId="{9C3B3E74-A4C4-45CC-81D4-1C57DD19AE81}" type="presParOf" srcId="{0347C36D-9A78-4EBB-A0C2-5ACACD43D714}" destId="{C8D22A33-8935-4615-B9C8-92ABB7C0C205}" srcOrd="5" destOrd="0" presId="urn:microsoft.com/office/officeart/2005/8/layout/cycle2"/>
    <dgm:cxn modelId="{555BFE75-67F7-4DA8-9818-48CBAA59AC63}" type="presParOf" srcId="{C8D22A33-8935-4615-B9C8-92ABB7C0C205}" destId="{E39E02B9-2D65-44C2-B3F0-E733A98F14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AA750-FB84-4ED7-BF05-5AA8FE64A22D}">
      <dsp:nvSpPr>
        <dsp:cNvPr id="0" name=""/>
        <dsp:cNvSpPr/>
      </dsp:nvSpPr>
      <dsp:spPr>
        <a:xfrm>
          <a:off x="2458605" y="-315833"/>
          <a:ext cx="3074527" cy="28078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Aharoni" pitchFamily="2" charset="-79"/>
            </a:rPr>
            <a:t>создание речевой РППС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+mj-lt"/>
            <a:cs typeface="Aharoni" pitchFamily="2" charset="-79"/>
          </a:endParaRPr>
        </a:p>
      </dsp:txBody>
      <dsp:txXfrm>
        <a:off x="2458605" y="-315833"/>
        <a:ext cx="3074527" cy="2807872"/>
      </dsp:txXfrm>
    </dsp:sp>
    <dsp:sp modelId="{EC004918-7BE7-48FB-BC74-A6CFE934D43F}">
      <dsp:nvSpPr>
        <dsp:cNvPr id="0" name=""/>
        <dsp:cNvSpPr/>
      </dsp:nvSpPr>
      <dsp:spPr>
        <a:xfrm rot="3479291">
          <a:off x="4756478" y="2023247"/>
          <a:ext cx="106681" cy="733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3479291">
        <a:off x="4756478" y="2023247"/>
        <a:ext cx="106681" cy="733702"/>
      </dsp:txXfrm>
    </dsp:sp>
    <dsp:sp modelId="{6AD15435-C48B-417A-8909-31BDF1E885FB}">
      <dsp:nvSpPr>
        <dsp:cNvPr id="0" name=""/>
        <dsp:cNvSpPr/>
      </dsp:nvSpPr>
      <dsp:spPr>
        <a:xfrm>
          <a:off x="4089707" y="2293277"/>
          <a:ext cx="3074527" cy="2807872"/>
        </a:xfrm>
        <a:prstGeom prst="ellipse">
          <a:avLst/>
        </a:prstGeom>
        <a:gradFill rotWithShape="0">
          <a:gsLst>
            <a:gs pos="0">
              <a:schemeClr val="accent5">
                <a:hueOff val="2004429"/>
                <a:satOff val="469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2004429"/>
                <a:satOff val="469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2004429"/>
                <a:satOff val="469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Aharoni" pitchFamily="2" charset="-79"/>
            </a:rPr>
            <a:t>целенаправленная работа воспитателей и узких специалистов</a:t>
          </a:r>
          <a:endParaRPr lang="ru-RU" sz="1600" b="1" kern="1200" dirty="0">
            <a:solidFill>
              <a:schemeClr val="tx1"/>
            </a:solidFill>
            <a:latin typeface="+mj-lt"/>
            <a:cs typeface="Aharoni" pitchFamily="2" charset="-79"/>
          </a:endParaRPr>
        </a:p>
      </dsp:txBody>
      <dsp:txXfrm>
        <a:off x="4089707" y="2293277"/>
        <a:ext cx="3074527" cy="2807872"/>
      </dsp:txXfrm>
    </dsp:sp>
    <dsp:sp modelId="{95E82ED5-03DD-4D79-A3B0-8E320BDAABCA}">
      <dsp:nvSpPr>
        <dsp:cNvPr id="0" name=""/>
        <dsp:cNvSpPr/>
      </dsp:nvSpPr>
      <dsp:spPr>
        <a:xfrm rot="10799988">
          <a:off x="3948961" y="3330368"/>
          <a:ext cx="99460" cy="733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004429"/>
                <a:satOff val="469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2004429"/>
                <a:satOff val="469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2004429"/>
                <a:satOff val="469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0799988">
        <a:off x="3948961" y="3330368"/>
        <a:ext cx="99460" cy="733702"/>
      </dsp:txXfrm>
    </dsp:sp>
    <dsp:sp modelId="{1E7434F5-A127-4F39-BFD1-9A319184BA30}">
      <dsp:nvSpPr>
        <dsp:cNvPr id="0" name=""/>
        <dsp:cNvSpPr/>
      </dsp:nvSpPr>
      <dsp:spPr>
        <a:xfrm>
          <a:off x="827518" y="2293289"/>
          <a:ext cx="3074527" cy="2807872"/>
        </a:xfrm>
        <a:prstGeom prst="ellipse">
          <a:avLst/>
        </a:prstGeom>
        <a:gradFill rotWithShape="0">
          <a:gsLst>
            <a:gs pos="0">
              <a:schemeClr val="accent5">
                <a:hueOff val="4008859"/>
                <a:satOff val="9395"/>
                <a:lumOff val="-30588"/>
                <a:alphaOff val="0"/>
                <a:shade val="51000"/>
                <a:satMod val="130000"/>
              </a:schemeClr>
            </a:gs>
            <a:gs pos="80000">
              <a:schemeClr val="accent5">
                <a:hueOff val="4008859"/>
                <a:satOff val="9395"/>
                <a:lumOff val="-3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4008859"/>
                <a:satOff val="9395"/>
                <a:lumOff val="-3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Aharoni" pitchFamily="2" charset="-79"/>
            </a:rPr>
            <a:t>профессиональный рост педагогов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n-lt"/>
          </a:endParaRPr>
        </a:p>
      </dsp:txBody>
      <dsp:txXfrm>
        <a:off x="827518" y="2293289"/>
        <a:ext cx="3074527" cy="2807872"/>
      </dsp:txXfrm>
    </dsp:sp>
    <dsp:sp modelId="{C8D22A33-8935-4615-B9C8-92ABB7C0C205}">
      <dsp:nvSpPr>
        <dsp:cNvPr id="0" name=""/>
        <dsp:cNvSpPr/>
      </dsp:nvSpPr>
      <dsp:spPr>
        <a:xfrm rot="18120688">
          <a:off x="3125383" y="2028373"/>
          <a:ext cx="106682" cy="733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008859"/>
                <a:satOff val="9395"/>
                <a:lumOff val="-30588"/>
                <a:alphaOff val="0"/>
                <a:shade val="51000"/>
                <a:satMod val="130000"/>
              </a:schemeClr>
            </a:gs>
            <a:gs pos="80000">
              <a:schemeClr val="accent5">
                <a:hueOff val="4008859"/>
                <a:satOff val="9395"/>
                <a:lumOff val="-3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4008859"/>
                <a:satOff val="9395"/>
                <a:lumOff val="-3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8120688">
        <a:off x="3125383" y="2028373"/>
        <a:ext cx="106682" cy="73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8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8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7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1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8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50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18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47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03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2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8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76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3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21216E-CE01-4DD3-94A2-564AF9F3CC7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380312" cy="2376264"/>
          </a:xfrm>
        </p:spPr>
        <p:txBody>
          <a:bodyPr/>
          <a:lstStyle/>
          <a:p>
            <a:r>
              <a:rPr lang="ru-RU" sz="3600" dirty="0" smtClean="0"/>
              <a:t>Проблемы развития речи современного дошкольника.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400800" cy="342900"/>
          </a:xfrm>
        </p:spPr>
        <p:txBody>
          <a:bodyPr/>
          <a:lstStyle/>
          <a:p>
            <a:pPr algn="r"/>
            <a:r>
              <a:rPr lang="ru-RU" sz="1600" b="1" dirty="0" err="1" smtClean="0"/>
              <a:t>Проянникова</a:t>
            </a:r>
            <a:r>
              <a:rPr lang="ru-RU" sz="1600" b="1" dirty="0" smtClean="0"/>
              <a:t> Инесса Валериевна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Воспитатель </a:t>
            </a:r>
          </a:p>
          <a:p>
            <a:pPr algn="r"/>
            <a:r>
              <a:rPr lang="ru-RU" sz="1600" b="1" dirty="0" smtClean="0"/>
              <a:t>МАДОУ детский сад № 63</a:t>
            </a:r>
            <a:endParaRPr lang="ru-RU" sz="1600" b="1" dirty="0"/>
          </a:p>
        </p:txBody>
      </p:sp>
      <p:pic>
        <p:nvPicPr>
          <p:cNvPr id="83969" name="Picture 1" descr="C:\Users\user\Desktop\detisknigo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71118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80920" cy="58326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44562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Связное </a:t>
            </a:r>
            <a:r>
              <a:rPr lang="ru-RU" sz="2400" dirty="0">
                <a:solidFill>
                  <a:srgbClr val="7030A0"/>
                </a:solidFill>
              </a:rPr>
              <a:t>высказывание. Задачей является научить ребенка свободно вести диалог и развернутый монолог.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Д/и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Дай определение словам», «Дай действия словам»,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«Четвертый лишний», «Скажи наоборот»,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Направо-налево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«Назови одним словом», «Узнай по описанию», «Отгадай-ка», «Что из чего сделано?».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рассказыванию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чтение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пословиц, поговорок, сказок,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стишков,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чистоговорок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скороговорок, загадывание загадок, пересказ, речевые логические задачи, игры-драматизации,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мнемотехника и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и сюжетные картинки для составления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рассказов, иллюстрации к сказкам, различные виды театра.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24937" cy="57606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944562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Советы родителям.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652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с ребенком следует проводить ежедневно или через день в форме игры;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Говорите, используя  правильно построенные фразы, предложения;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Больше разговаривайте с ребенком;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Заставляйте ребенка больше говорить;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Просите ребенка рассказывать, пересказывать, все, что он видит;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для языка, губ необходимо проводить перед зеркалом;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652963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Оречевляйте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любую совместную деятельность ребенка;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удивляйтесь, если во время игры ребенок сам с собой разговаривает, - это нормально;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подавляйте речевую инициативу ребенка;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позволяйте допускать при ребенке отрицательные эмоции;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фиксируйте внимание на неудачах, подбадривайте его;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Ошибку поправляйте спокойно, просите повторить в корректной форме.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Примерные игры: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«Города», «Что изменилось?», « Чего не стало?», « Какие слова мы сейчас называли?», «Поймай звук», «Снежный ком» - даете ребенку 1 слово и к этому слову добавляете еще слова по смыслу: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628800"/>
            <a:ext cx="3456384" cy="45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9445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Актуальность и причины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52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21 век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компьютерных технологий. У детей, казалось бы, есть все для их развития, но почему-то все больше и больше встречается детей с речевыми нарушениями.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Многообразная, богатая дополнениями, описаниями и синонимами речь у детей возраста от 3 до 7 лет – явление чрезвычайно редкое. 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Причины речевых нарушений: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Физиологические;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(недостаток должного внимания со стороны родителей)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9445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успешного речевого развития ребенка, в ДОУ должны учитываться следующие моменты: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0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435280" cy="944562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Проблема звуковой культуры речи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507288" cy="4713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3704"/>
                <a:gridCol w="4923584"/>
              </a:tblGrid>
              <a:tr h="52746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Проблема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Причина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3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Невнятная речь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1) вялая артикуляция   </a:t>
                      </a:r>
                    </a:p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2) нарушено звукопроизношение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2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Смешение звуков  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неразвит фонематический слух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971">
                <a:tc>
                  <a:txBody>
                    <a:bodyPr/>
                    <a:lstStyle/>
                    <a:p>
                      <a:pPr algn="l"/>
                      <a:endParaRPr lang="ru-RU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Неоконченные фразы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1) слабый </a:t>
                      </a: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речевой выдох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2) нарушен грамматический строй </a:t>
                      </a: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речи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86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Связное высказывание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маленький </a:t>
                      </a: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словарный запас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315200" cy="944562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Невнятная речь</a:t>
            </a:r>
            <a:r>
              <a:rPr lang="ru-RU" sz="2400" dirty="0">
                <a:solidFill>
                  <a:srgbClr val="7030A0"/>
                </a:solidFill>
              </a:rPr>
              <a:t>. Задача - применение артикуляционной </a:t>
            </a:r>
            <a:r>
              <a:rPr lang="ru-RU" sz="2400" dirty="0" smtClean="0">
                <a:solidFill>
                  <a:srgbClr val="7030A0"/>
                </a:solidFill>
              </a:rPr>
              <a:t>гимнастики.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8900522"/>
              </p:ext>
            </p:extLst>
          </p:nvPr>
        </p:nvGraphicFramePr>
        <p:xfrm>
          <a:off x="179512" y="899160"/>
          <a:ext cx="8964488" cy="5688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0520"/>
                <a:gridCol w="4283968"/>
              </a:tblGrid>
              <a:tr h="34808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5322728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Статические и динамические упражнения артикуляционной гимнастики (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«Кошечка сердитая», «Грибок», «Чашка»,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«Сладкое варенье», «Гармошка», «Лошадка»);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 на звукопроизношение («Кто как кричит?», «Чей домик?»);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Пальчиковые игры;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Словесные, хороводные игры,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есенки,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потешки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чистоговорки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рассказы, сказки;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Театрализованная деятельность со звукоподражанием.</a:t>
                      </a:r>
                    </a:p>
                    <a:p>
                      <a:pPr algn="l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Предметные и сюжетные картинки, зеркала, пластилин</a:t>
                      </a:r>
                      <a:r>
                        <a:rPr lang="ru-RU" sz="19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сухой бассейн, массажные мячики, прищепки, емкости с крупами и макаронными изделиями, опорные схемы-картинки АГ, АГ в альбомах на определенный звук, различные виды театров, логопедические альбомы, лото на звуки С, 3; Ж, Ш; Р, Л,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дидактическое пособие «Речевые тренажеры», игры-шнуровки, </a:t>
                      </a:r>
                      <a:r>
                        <a:rPr lang="ru-RU" sz="1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пазлы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Д/и</a:t>
                      </a:r>
                      <a:r>
                        <a:rPr lang="ru-RU" sz="19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бусы» «Счётные палочки»,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пальчиковые игры (схемы-памятки)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Desktop\logo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229200"/>
            <a:ext cx="244827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08912" cy="54726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009997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Смешение звуков</a:t>
            </a:r>
            <a:r>
              <a:rPr lang="ru-RU" sz="2400" dirty="0">
                <a:solidFill>
                  <a:srgbClr val="7030A0"/>
                </a:solidFill>
              </a:rPr>
              <a:t>. П</a:t>
            </a:r>
            <a:r>
              <a:rPr lang="ru-RU" sz="2400" dirty="0" smtClean="0">
                <a:solidFill>
                  <a:srgbClr val="7030A0"/>
                </a:solidFill>
              </a:rPr>
              <a:t>рименение </a:t>
            </a:r>
            <a:r>
              <a:rPr lang="ru-RU" sz="2400" dirty="0">
                <a:solidFill>
                  <a:srgbClr val="7030A0"/>
                </a:solidFill>
              </a:rPr>
              <a:t>в работе </a:t>
            </a:r>
            <a:r>
              <a:rPr lang="ru-RU" sz="2400" dirty="0" smtClean="0">
                <a:solidFill>
                  <a:srgbClr val="7030A0"/>
                </a:solidFill>
              </a:rPr>
              <a:t>методов и приемов, направленных </a:t>
            </a:r>
            <a:r>
              <a:rPr lang="ru-RU" sz="2400" dirty="0">
                <a:solidFill>
                  <a:srgbClr val="7030A0"/>
                </a:solidFill>
              </a:rPr>
              <a:t>на развитие фонематического слуха</a:t>
            </a:r>
            <a:r>
              <a:rPr lang="ru-RU" sz="3200" dirty="0">
                <a:solidFill>
                  <a:srgbClr val="7030A0"/>
                </a:solidFill>
              </a:rPr>
              <a:t>.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2968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4824536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(«Где позвонили?», «Скажи, что ты слышишь?», «Угадай чей голосок?», «Лягушка», «Найди игрушку», «Поймай слог», «Шутки – минутки». «Звуковой домик» («Звуковая линейка», «Начало, середина, конец»), «Доскажи словечко»,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чистоговорки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пальчиковые игры.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шумовые инструменты, звуковые коробочки, детские музыкальные инструменты (гармошка, барабаны, дудочка, бубен, трещотка, колокольчики, погремушки); предметные, сюжетные картинки для высказывания звуков и их автоматизации;  игры с парными карточками (звуки: Р, Л; С, 3, Ц; Ш, Ж, Щ),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Д/и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«Найди, что звучит»; «Угадай, откуда идет звук»; «Повтори — не ошибись»; «Тихо — громко»; «Общий звук»; «Придумай слова со звуком»; «Испорченный телефон» и др.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1" cy="5760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60586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Неоконченные фразы</a:t>
            </a:r>
            <a:r>
              <a:rPr lang="ru-RU" sz="2800" dirty="0">
                <a:solidFill>
                  <a:srgbClr val="7030A0"/>
                </a:solidFill>
              </a:rPr>
              <a:t>. Т</a:t>
            </a:r>
            <a:r>
              <a:rPr lang="ru-RU" sz="2800" dirty="0" smtClean="0">
                <a:solidFill>
                  <a:srgbClr val="7030A0"/>
                </a:solidFill>
              </a:rPr>
              <a:t>ренировка </a:t>
            </a:r>
            <a:r>
              <a:rPr lang="ru-RU" sz="2800" dirty="0">
                <a:solidFill>
                  <a:srgbClr val="7030A0"/>
                </a:solidFill>
              </a:rPr>
              <a:t>длинного выдоха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6754433"/>
              </p:ext>
            </p:extLst>
          </p:nvPr>
        </p:nvGraphicFramePr>
        <p:xfrm>
          <a:off x="323528" y="1124743"/>
          <a:ext cx="8229600" cy="50826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88514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Самостоятельная</a:t>
                      </a:r>
                      <a:r>
                        <a:rPr lang="ru-RU" baseline="0" dirty="0" smtClean="0"/>
                        <a:t> деятельность</a:t>
                      </a:r>
                      <a:endParaRPr lang="ru-RU" dirty="0"/>
                    </a:p>
                  </a:txBody>
                  <a:tcPr/>
                </a:tc>
              </a:tr>
              <a:tr h="4694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дыхание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упражнения: «Пузырь», «Гонка мячей», «Прокати карандаш», «Не упади, шарик», «Бабочки», «Листочки» и др.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грамматический строй речи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Д/и «Наша улица», «Назови ласково»,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логосказки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(«Я не заяц, 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зайчище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У меня не глаза, а глазищи…), настольно-печатные игры «Что перепутал художник?», «Из чего мы сделаны?», «Мамины детки», Лото «Кто где живет?», «Кто что ест?».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бумажные бабочки на ниточках, султанчики, стаканы с трубочками, вата, пластиковые мячики.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Конструктор, различные виды тетра, веселые кубики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наклеенными картинками)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– для упражнений образовывать разные формы глаголов (Что умеет делать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девочка? Что можно сделать с рыбкой? Что делает котик?), домино, настольно-печатные игры.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Desktop\image_54d5f10bb86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07" y="4725144"/>
            <a:ext cx="2051720" cy="141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6D092"/>
      </a:accent1>
      <a:accent2>
        <a:srgbClr val="55B5D3"/>
      </a:accent2>
      <a:accent3>
        <a:srgbClr val="FFFFFF"/>
      </a:accent3>
      <a:accent4>
        <a:srgbClr val="000000"/>
      </a:accent4>
      <a:accent5>
        <a:srgbClr val="C3E4C7"/>
      </a:accent5>
      <a:accent6>
        <a:srgbClr val="4CA4BF"/>
      </a:accent6>
      <a:hlink>
        <a:srgbClr val="C389EF"/>
      </a:hlink>
      <a:folHlink>
        <a:srgbClr val="E5B6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</TotalTime>
  <Words>843</Words>
  <Application>Microsoft Office PowerPoint</Application>
  <PresentationFormat>Экран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Проблемы развития речи современного дошкольника.</vt:lpstr>
      <vt:lpstr>Актуальность и причины</vt:lpstr>
      <vt:lpstr>Для успешного речевого развития ребенка, в ДОУ должны учитываться следующие моменты:</vt:lpstr>
      <vt:lpstr>Проблема звуковой культуры речи</vt:lpstr>
      <vt:lpstr> Невнятная речь. Задача - применение артикуляционной гимнастики.  </vt:lpstr>
      <vt:lpstr>Слайд 6</vt:lpstr>
      <vt:lpstr>Смешение звуков. Применение в работе методов и приемов, направленных на развитие фонематического слуха. </vt:lpstr>
      <vt:lpstr>Слайд 8</vt:lpstr>
      <vt:lpstr>Неоконченные фразы. Тренировка длинного выдоха </vt:lpstr>
      <vt:lpstr>Слайд 10</vt:lpstr>
      <vt:lpstr>Связное высказывание. Задачей является научить ребенка свободно вести диалог и развернутый монолог.  </vt:lpstr>
      <vt:lpstr>Слайд 12</vt:lpstr>
      <vt:lpstr>Советы родителям.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в развитии системы дошкольного образования.</dc:title>
  <dc:creator>Галина Дмитриевна</dc:creator>
  <cp:lastModifiedBy>HP</cp:lastModifiedBy>
  <cp:revision>203</cp:revision>
  <dcterms:created xsi:type="dcterms:W3CDTF">2011-04-01T03:47:02Z</dcterms:created>
  <dcterms:modified xsi:type="dcterms:W3CDTF">2017-06-05T08:17:45Z</dcterms:modified>
</cp:coreProperties>
</file>